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434" r:id="rId3"/>
    <p:sldId id="435" r:id="rId4"/>
    <p:sldId id="436" r:id="rId5"/>
    <p:sldId id="437" r:id="rId6"/>
    <p:sldId id="438" r:id="rId7"/>
    <p:sldId id="439" r:id="rId8"/>
    <p:sldId id="440" r:id="rId9"/>
    <p:sldId id="441" r:id="rId10"/>
    <p:sldId id="453" r:id="rId11"/>
    <p:sldId id="442" r:id="rId12"/>
    <p:sldId id="443" r:id="rId13"/>
    <p:sldId id="444" r:id="rId14"/>
    <p:sldId id="445" r:id="rId15"/>
    <p:sldId id="446" r:id="rId16"/>
    <p:sldId id="447" r:id="rId17"/>
    <p:sldId id="448" r:id="rId18"/>
    <p:sldId id="449" r:id="rId19"/>
    <p:sldId id="450" r:id="rId20"/>
    <p:sldId id="454" r:id="rId21"/>
    <p:sldId id="451" r:id="rId22"/>
    <p:sldId id="452" r:id="rId23"/>
    <p:sldId id="258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39" autoAdjust="0"/>
    <p:restoredTop sz="77591"/>
  </p:normalViewPr>
  <p:slideViewPr>
    <p:cSldViewPr>
      <p:cViewPr varScale="1">
        <p:scale>
          <a:sx n="146" d="100"/>
          <a:sy n="146" d="100"/>
        </p:scale>
        <p:origin x="1800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2.tiff>
</file>

<file path=ppt/media/image3.jpe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916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these are statistical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17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10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2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667000"/>
            <a:ext cx="3790507" cy="37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69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to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bar,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>
                <a:solidFill>
                  <a:srgbClr val="C00000"/>
                </a:solidFill>
              </a:rPr>
              <a:t>geom_bar</a:t>
            </a:r>
            <a:r>
              <a:rPr lang="en-US" dirty="0"/>
              <a:t>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458200" cy="57610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8100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/>
          </a:bodyPr>
          <a:lstStyle/>
          <a:p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endParaRPr lang="en-US" sz="2400" dirty="0"/>
          </a:p>
          <a:p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superficially similar, a matrix is different from a data frame.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endParaRPr lang="en-US" sz="2400" dirty="0">
              <a:solidFill>
                <a:srgbClr val="0432FF"/>
              </a:solidFill>
            </a:endParaRPr>
          </a:p>
          <a:p>
            <a:pPr>
              <a:spcBef>
                <a:spcPts val="0"/>
              </a:spcBef>
            </a:pPr>
            <a:r>
              <a:rPr lang="en-US" sz="2400" dirty="0"/>
              <a:t>We introduce one trick here that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322" y="37338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number column of counts in the totals data frame by the Habitat and </a:t>
            </a:r>
            <a:r>
              <a:rPr lang="en-US" sz="2400" i="1" dirty="0" err="1"/>
              <a:t>morph_colour</a:t>
            </a:r>
            <a:r>
              <a:rPr lang="en-US" sz="2400" i="1" dirty="0"/>
              <a:t> 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</a:t>
            </a:r>
            <a:r>
              <a:rPr lang="en-US" sz="1600" i="1" dirty="0"/>
              <a:t>&lt;</a:t>
            </a:r>
            <a:r>
              <a:rPr lang="en-US" sz="1600" i="1" dirty="0" err="1"/>
              <a:t>dbl</a:t>
            </a:r>
            <a:r>
              <a:rPr lang="en-US" sz="1600" i="1" dirty="0"/>
              <a:t>&gt; </a:t>
            </a:r>
            <a:r>
              <a:rPr lang="en-US" sz="1600" dirty="0"/>
              <a:t>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gauge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# Do a </a:t>
            </a:r>
            <a:r>
              <a:rPr lang="en-US" sz="2400" dirty="0" err="1"/>
              <a:t>t.test</a:t>
            </a:r>
            <a:r>
              <a:rPr lang="en-US" sz="2400" dirty="0"/>
              <a:t> now....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t.test</a:t>
            </a:r>
            <a:r>
              <a:rPr lang="en-US" sz="2400" dirty="0"/>
              <a:t>(Ozone 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ozone)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concentration of ozone differed between locations in the city. Locations in the east had higher ozone concentrations (mean = 77.3 units) than those in the west (mean = 61.3 units; t = 4.2, df = 17.7, p-value = 0.0005)”.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38577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Make a new empty folder </a:t>
            </a:r>
          </a:p>
          <a:p>
            <a:pPr lvl="2"/>
            <a:r>
              <a:rPr lang="en-US" dirty="0"/>
              <a:t>new </a:t>
            </a:r>
            <a:r>
              <a:rPr lang="en-US" dirty="0" err="1">
                <a:solidFill>
                  <a:srgbClr val="0432FF"/>
                </a:solidFill>
              </a:rPr>
              <a:t>R.proj</a:t>
            </a:r>
            <a:r>
              <a:rPr lang="en-US" dirty="0">
                <a:solidFill>
                  <a:srgbClr val="0432FF"/>
                </a:solidFill>
              </a:rPr>
              <a:t> file</a:t>
            </a:r>
          </a:p>
          <a:p>
            <a:pPr lvl="2"/>
            <a:r>
              <a:rPr lang="en-US" dirty="0"/>
              <a:t>new R script file</a:t>
            </a:r>
          </a:p>
          <a:p>
            <a:pPr lvl="2"/>
            <a:r>
              <a:rPr lang="en-US" dirty="0"/>
              <a:t>copy of the example data file for importing</a:t>
            </a:r>
          </a:p>
          <a:p>
            <a:pPr lvl="1"/>
            <a:r>
              <a:rPr lang="en-US" dirty="0"/>
              <a:t>Should have a fully-contained example</a:t>
            </a:r>
          </a:p>
          <a:p>
            <a:pPr lvl="1"/>
            <a:r>
              <a:rPr lang="en-US" dirty="0"/>
              <a:t>Reformat and ‘tidy’ the data as needed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</a:t>
            </a:r>
            <a:r>
              <a:rPr lang="en-US"/>
              <a:t>differ between </a:t>
            </a:r>
            <a:r>
              <a:rPr lang="en-US" dirty="0"/>
              <a:t>genders?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</a:t>
            </a:r>
            <a:r>
              <a:rPr lang="en-US" dirty="0">
                <a:solidFill>
                  <a:srgbClr val="00B050"/>
                </a:solidFill>
              </a:rPr>
              <a:t>Always start an analysis with a figure</a:t>
            </a:r>
            <a:r>
              <a:rPr lang="en-US" dirty="0"/>
              <a:t>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</a:t>
            </a:r>
            <a:r>
              <a:rPr lang="en-US" b="1" dirty="0">
                <a:solidFill>
                  <a:srgbClr val="0432FF"/>
                </a:solidFill>
              </a:rPr>
              <a:t>categorical</a:t>
            </a:r>
            <a:r>
              <a:rPr lang="en-US" dirty="0">
                <a:solidFill>
                  <a:srgbClr val="0432FF"/>
                </a:solidFill>
              </a:rPr>
              <a:t>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lvl="1"/>
            <a:r>
              <a:rPr lang="en-US" dirty="0"/>
              <a:t>Morph = 2 categorical levels (black and red)</a:t>
            </a:r>
          </a:p>
          <a:p>
            <a:pPr lvl="1"/>
            <a:r>
              <a:rPr lang="en-US" dirty="0"/>
              <a:t>Habitat = 2 categorical levels (industrial and rural)</a:t>
            </a:r>
          </a:p>
          <a:p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http://www.r4all.org/the-book/datasets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105400"/>
          </a:xfrm>
        </p:spPr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analysis, we are testing the </a:t>
            </a:r>
            <a:r>
              <a:rPr lang="en-US" dirty="0">
                <a:solidFill>
                  <a:srgbClr val="0432FF"/>
                </a:solidFill>
              </a:rPr>
              <a:t>null hypothesis</a:t>
            </a:r>
            <a:r>
              <a:rPr lang="en-US" dirty="0"/>
              <a:t> that there is no association between ladybird colors and their habitat.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alternative hypothesis</a:t>
            </a:r>
            <a:r>
              <a:rPr lang="en-US" dirty="0"/>
              <a:t>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r>
              <a:rPr lang="en-US" dirty="0"/>
              <a:t>NOTE: These are statistical hypotheses, not logical/research hypothesis. We know this because there is no ‘explanation’ being proposed for the obs.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Observations: 20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Variables: 4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Habitat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Rural, Rural, Rural, Rural, Rural...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Site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R1, R2, R3, R4, R5, R1, R2, R3, R...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</a:t>
            </a:r>
            <a:r>
              <a:rPr lang="en-US" sz="1600" dirty="0" err="1">
                <a:latin typeface="Lucida Console" panose="020B0609040504020204" pitchFamily="49" charset="0"/>
              </a:rPr>
              <a:t>morph_colour</a:t>
            </a:r>
            <a:r>
              <a:rPr lang="en-US" sz="1600" dirty="0">
                <a:latin typeface="Lucida Console" panose="020B0609040504020204" pitchFamily="49" charset="0"/>
              </a:rPr>
              <a:t>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black, black, black, black, black...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number 		(</a:t>
            </a:r>
            <a:r>
              <a:rPr lang="en-US" sz="1600" dirty="0" err="1">
                <a:latin typeface="Lucida Console" panose="020B0609040504020204" pitchFamily="49" charset="0"/>
              </a:rPr>
              <a:t>int</a:t>
            </a:r>
            <a:r>
              <a:rPr lang="en-US" sz="1600" dirty="0">
                <a:latin typeface="Lucida Console" panose="020B0609040504020204" pitchFamily="49" charset="0"/>
              </a:rPr>
              <a:t>) 10, 3, 4, 7, 6, 15, 18, 9, 12, 16,...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BF98C8-3910-CF4A-870D-D3CEDCD37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055" y="4450834"/>
            <a:ext cx="4071890" cy="22830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8903</TotalTime>
  <Words>2349</Words>
  <Application>Microsoft Macintosh PowerPoint</Application>
  <PresentationFormat>On-screen Show (4:3)</PresentationFormat>
  <Paragraphs>247</Paragraphs>
  <Slides>23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Two-sample t-test (Student’s t-test)</vt:lpstr>
      <vt:lpstr>PowerPoint Presentation</vt:lpstr>
      <vt:lpstr>PowerPoint Presentation</vt:lpstr>
      <vt:lpstr>PowerPoint Presentation</vt:lpstr>
      <vt:lpstr>Practice</vt:lpstr>
      <vt:lpstr>Practice Questions</vt:lpstr>
      <vt:lpstr>t-test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C.M. Gienger</cp:lastModifiedBy>
  <cp:revision>480</cp:revision>
  <cp:lastPrinted>2018-11-07T21:03:12Z</cp:lastPrinted>
  <dcterms:created xsi:type="dcterms:W3CDTF">2013-09-18T21:00:03Z</dcterms:created>
  <dcterms:modified xsi:type="dcterms:W3CDTF">2021-10-26T22:18:38Z</dcterms:modified>
  <cp:category/>
</cp:coreProperties>
</file>

<file path=docProps/thumbnail.jpeg>
</file>